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embeddedFontLst>
    <p:embeddedFont>
      <p:font typeface="Constantia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5" roundtripDataSignature="AMtx7miygafGcWRYCPt9XGHw82xWFwHu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Constantia-bold.fntdata"/><Relationship Id="rId21" Type="http://schemas.openxmlformats.org/officeDocument/2006/relationships/font" Target="fonts/Constantia-regular.fntdata"/><Relationship Id="rId24" Type="http://schemas.openxmlformats.org/officeDocument/2006/relationships/font" Target="fonts/Constantia-boldItalic.fntdata"/><Relationship Id="rId23" Type="http://schemas.openxmlformats.org/officeDocument/2006/relationships/font" Target="fonts/Constantia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b6c58cbe0f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b6c58cbe0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b6c58cbe0f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b6c58cbe0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6c58cbe0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6c58cbe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6c58cbe0f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6c58cbe0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6c58cbe0f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b6c58cbe0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b6c58cbe0f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b6c58cbe0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b6c58cbe0f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b6c58cbe0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  <a:defRPr b="1" sz="5600">
                <a:solidFill>
                  <a:srgbClr val="4CE0E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1"/>
          <p:cNvSpPr txBox="1"/>
          <p:nvPr>
            <p:ph idx="1" type="subTitle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>
            <a:lvl1pPr lvl="0" marR="4572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showMasterSp="0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/>
          <p:nvPr/>
        </p:nvSpPr>
        <p:spPr>
          <a:xfrm flipH="1" rot="-10380000">
            <a:off x="3165753" y="1108077"/>
            <a:ext cx="5257800" cy="4114800"/>
          </a:xfrm>
          <a:prstGeom prst="snipRoundRect">
            <a:avLst>
              <a:gd fmla="val 0" name="adj1"/>
              <a:gd fmla="val 3646" name="adj2"/>
            </a:avLst>
          </a:prstGeom>
          <a:solidFill>
            <a:srgbClr val="FFFFFF"/>
          </a:solidFill>
          <a:ln cap="rnd" cmpd="sng" w="9525">
            <a:solidFill>
              <a:srgbClr val="C0C0C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98500" kx="100000" rotWithShape="0" algn="tl" dir="7500000" dist="38500" sy="100080">
              <a:srgbClr val="000000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5" name="Google Shape;85;p19"/>
          <p:cNvSpPr/>
          <p:nvPr/>
        </p:nvSpPr>
        <p:spPr>
          <a:xfrm flipH="1" rot="-10380000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bevel/>
            <a:headEnd len="sm" w="sm" type="none"/>
            <a:tailEnd len="sm" w="sm" type="none"/>
          </a:ln>
          <a:effectLst>
            <a:outerShdw blurRad="19685" rotWithShape="0" algn="tl" dir="12900000" dist="6350">
              <a:srgbClr val="000000">
                <a:alpha val="4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6" name="Google Shape;86;p19"/>
          <p:cNvSpPr txBox="1"/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  <a:defRPr b="1"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64000" spcFirstLastPara="1" rIns="45700" wrap="square" tIns="45700">
            <a:normAutofit/>
          </a:bodyPr>
          <a:lstStyle>
            <a:lvl1pPr indent="-228600" lvl="0" marL="457200" algn="l">
              <a:spcBef>
                <a:spcPts val="250"/>
              </a:spcBef>
              <a:spcAft>
                <a:spcPts val="0"/>
              </a:spcAft>
              <a:buSzPts val="1235"/>
              <a:buFont typeface="Constantia"/>
              <a:buNone/>
              <a:defRPr sz="1300"/>
            </a:lvl1pPr>
            <a:lvl2pPr indent="-293369" lvl="1" marL="914400" algn="l">
              <a:spcBef>
                <a:spcPts val="24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73050" lvl="2" marL="1371600" algn="l">
              <a:spcBef>
                <a:spcPts val="200"/>
              </a:spcBef>
              <a:spcAft>
                <a:spcPts val="0"/>
              </a:spcAft>
              <a:buSzPts val="700"/>
              <a:buChar char="⚫"/>
              <a:defRPr sz="1000"/>
            </a:lvl3pPr>
            <a:lvl4pPr indent="-265747" lvl="3" marL="18288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4pPr>
            <a:lvl5pPr indent="-265747" lvl="4" marL="22860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2" type="sldNum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1" name="Google Shape;91;p19"/>
          <p:cNvSpPr/>
          <p:nvPr>
            <p:ph idx="2" type="pic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lt2"/>
          </a:solidFill>
          <a:ln cap="rnd" cmpd="sng" w="9525">
            <a:solidFill>
              <a:srgbClr val="C0C0C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19"/>
          <p:cNvSpPr/>
          <p:nvPr/>
        </p:nvSpPr>
        <p:spPr>
          <a:xfrm flipH="1" rot="10800000">
            <a:off x="-9525" y="5816600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93" name="Google Shape;93;p19"/>
          <p:cNvSpPr/>
          <p:nvPr/>
        </p:nvSpPr>
        <p:spPr>
          <a:xfrm flipH="1" rot="10800000">
            <a:off x="4381500" y="6219825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 rot="5400000">
            <a:off x="2377440" y="15240"/>
            <a:ext cx="438912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 rot="5400000">
            <a:off x="5052219" y="2491582"/>
            <a:ext cx="521176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 rot="5400000">
            <a:off x="861219" y="510382"/>
            <a:ext cx="5211763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  <a:defRPr b="1" sz="5600">
                <a:solidFill>
                  <a:srgbClr val="4CE0E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" type="subTitle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>
            <a:lvl1pPr lvl="0" marR="4572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AE3AC"/>
              </a:buClr>
              <a:buSzPts val="5600"/>
              <a:buFont typeface="Calibri"/>
              <a:buNone/>
              <a:defRPr b="1" sz="5600" cap="none">
                <a:solidFill>
                  <a:srgbClr val="4AE3A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2090"/>
              <a:buNone/>
              <a:defRPr sz="22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2" type="body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3" type="body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4" type="body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b="0" sz="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75" spcFirstLastPara="1" rIns="1827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33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2" type="body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97510" lvl="0" marL="457200" algn="l">
              <a:spcBef>
                <a:spcPts val="560"/>
              </a:spcBef>
              <a:spcAft>
                <a:spcPts val="0"/>
              </a:spcAft>
              <a:buSzPts val="2660"/>
              <a:buChar char="⚫"/>
              <a:defRPr sz="2800"/>
            </a:lvl1pPr>
            <a:lvl2pPr indent="-368935" lvl="1" marL="914400" algn="l">
              <a:spcBef>
                <a:spcPts val="520"/>
              </a:spcBef>
              <a:spcAft>
                <a:spcPts val="0"/>
              </a:spcAft>
              <a:buSzPts val="2210"/>
              <a:buChar char="⚫"/>
              <a:defRPr sz="2600"/>
            </a:lvl2pPr>
            <a:lvl3pPr indent="-335280" lvl="2" marL="1371600" algn="l">
              <a:spcBef>
                <a:spcPts val="480"/>
              </a:spcBef>
              <a:spcAft>
                <a:spcPts val="0"/>
              </a:spcAft>
              <a:buSzPts val="1680"/>
              <a:buChar char="⚫"/>
              <a:defRPr sz="2400"/>
            </a:lvl3pPr>
            <a:lvl4pPr indent="-311150" lvl="3" marL="1828800" algn="l">
              <a:spcBef>
                <a:spcPts val="400"/>
              </a:spcBef>
              <a:spcAft>
                <a:spcPts val="0"/>
              </a:spcAft>
              <a:buSzPts val="1300"/>
              <a:buChar char="⚫"/>
              <a:defRPr sz="20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65000" ty="0" sy="65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/>
          <p:nvPr/>
        </p:nvSpPr>
        <p:spPr>
          <a:xfrm>
            <a:off x="-9525" y="-7144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" name="Google Shape;7;p9"/>
          <p:cNvSpPr/>
          <p:nvPr/>
        </p:nvSpPr>
        <p:spPr>
          <a:xfrm>
            <a:off x="4381500" y="-7144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" name="Google Shape;8;p9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Calibri"/>
              <a:buNone/>
              <a:defRPr b="0" i="0" sz="5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9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marR="0" rtl="0" algn="l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b="0" i="0" sz="26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indent="-321944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Constantia"/>
              <a:buChar char="•"/>
              <a:defRPr b="0" i="0" sz="16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onstantia"/>
              <a:buChar char="•"/>
              <a:defRPr b="0" i="0" sz="14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D0E9ED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3" name="Google Shape;13;p9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14" name="Google Shape;14;p9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rect b="b" l="l" r="r" t="t"/>
              <a:pathLst>
                <a:path extrusionOk="0" h="1055" w="5772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cap="flat" cmpd="sng" w="10775">
              <a:solidFill>
                <a:srgbClr val="09B6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15" name="Google Shape;15;p9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rect b="b" l="l" r="r" t="t"/>
              <a:pathLst>
                <a:path extrusionOk="0" h="854" w="5766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65000" ty="0" sy="65000"/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/>
          <p:nvPr/>
        </p:nvSpPr>
        <p:spPr>
          <a:xfrm>
            <a:off x="-9525" y="-7144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4" name="Google Shape;24;p8"/>
          <p:cNvSpPr/>
          <p:nvPr/>
        </p:nvSpPr>
        <p:spPr>
          <a:xfrm>
            <a:off x="4381500" y="-7144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5" name="Google Shape;25;p8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b="0" i="0" sz="5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Google Shape;26;p8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marR="0" rtl="0" algn="l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indent="-321944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nstantia"/>
              <a:buChar char="•"/>
              <a:defRPr b="0" i="0" sz="16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nstantia"/>
              <a:buChar char="•"/>
              <a:defRPr b="0" i="0" sz="14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27" name="Google Shape;27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28" name="Google Shape;28;p8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30" name="Google Shape;30;p8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31" name="Google Shape;31;p8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rect b="b" l="l" r="r" t="t"/>
              <a:pathLst>
                <a:path extrusionOk="0" h="1055" w="5772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cap="flat" cmpd="sng" w="10775">
              <a:solidFill>
                <a:srgbClr val="09B6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2" name="Google Shape;32;p8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rect b="b" l="l" r="r" t="t"/>
              <a:pathLst>
                <a:path extrusionOk="0" h="854" w="5766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bing.com/ck/a?!&amp;&amp;p=cd5b47ce9686f0de3fd64d11f6e99456c513698cb76fb2705436fc030382e449JmltdHM9MTc2ODE3NjAwMA&amp;ptn=3&amp;ver=2&amp;hsh=4&amp;fclid=2f93b32c-e353-6287-075c-a794e224637b&amp;psq=soft+clil+and+hard+clil&amp;u=a1aHR0cHM6Ly93d3cuc2NpZW5kby5jb20vcGRmLzEwLjE1MTUvYXRkLTIwMTUtMDAxOA&amp;ntb=1" TargetMode="External"/><Relationship Id="rId4" Type="http://schemas.openxmlformats.org/officeDocument/2006/relationships/hyperlink" Target="https://www.bing.com/ck/a?!&amp;&amp;p=cd5b47ce9686f0de3fd64d11f6e99456c513698cb76fb2705436fc030382e449JmltdHM9MTc2ODE3NjAwMA&amp;ptn=3&amp;ver=2&amp;hsh=4&amp;fclid=2f93b32c-e353-6287-075c-a794e224637b&amp;psq=soft+clil+and+hard+clil&amp;u=a1aHR0cHM6Ly93d3cuc2NpZW5kby5jb20vcGRmLzEwLjE1MTUvYXRkLTIwMTUtMDAxOA&amp;ntb=1" TargetMode="External"/><Relationship Id="rId5" Type="http://schemas.openxmlformats.org/officeDocument/2006/relationships/hyperlink" Target="https://www.bing.com/ck/a?!&amp;&amp;p=cd5b47ce9686f0de3fd64d11f6e99456c513698cb76fb2705436fc030382e449JmltdHM9MTc2ODE3NjAwMA&amp;ptn=3&amp;ver=2&amp;hsh=4&amp;fclid=2f93b32c-e353-6287-075c-a794e224637b&amp;psq=soft+clil+and+hard+clil&amp;u=a1aHR0cHM6Ly93d3cuc2NpZW5kby5jb20vcGRmLzEwLjE1MTUvYXRkLTIwMTUtMDAxOA&amp;ntb=1" TargetMode="External"/><Relationship Id="rId6" Type="http://schemas.openxmlformats.org/officeDocument/2006/relationships/hyperlink" Target="https://www.bing.com/ck/a?!&amp;&amp;p=cd5b47ce9686f0de3fd64d11f6e99456c513698cb76fb2705436fc030382e449JmltdHM9MTc2ODE3NjAwMA&amp;ptn=3&amp;ver=2&amp;hsh=4&amp;fclid=2f93b32c-e353-6287-075c-a794e224637b&amp;psq=soft+clil+and+hard+clil&amp;u=a1aHR0cHM6Ly93d3cuc2NpZW5kby5jb20vcGRmLzEwLjE1MTUvYXRkLTIwMTUtMDAxOA&amp;ntb=1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rmAutofit fontScale="9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ct val="140000"/>
              <a:buFont typeface="Calibri"/>
              <a:buNone/>
            </a:pPr>
            <a:r>
              <a:rPr lang="it-IT"/>
              <a:t>Programma Erasmus + staff</a:t>
            </a:r>
            <a:br>
              <a:rPr lang="it-IT"/>
            </a:br>
            <a:r>
              <a:rPr lang="it-IT" sz="4000"/>
              <a:t>Galway, 30 agosto – 7 settembre 2025</a:t>
            </a:r>
            <a:endParaRPr sz="4000"/>
          </a:p>
        </p:txBody>
      </p:sp>
      <p:sp>
        <p:nvSpPr>
          <p:cNvPr id="111" name="Google Shape;111;p1"/>
          <p:cNvSpPr txBox="1"/>
          <p:nvPr>
            <p:ph idx="1" type="subTitle"/>
          </p:nvPr>
        </p:nvSpPr>
        <p:spPr>
          <a:xfrm>
            <a:off x="533400" y="3929066"/>
            <a:ext cx="7854696" cy="1052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/>
          <a:p>
            <a:pPr indent="0" lvl="0" marL="0" marR="45720" rtl="0" algn="r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rPr lang="it-IT"/>
              <a:t>Mirella Distefano</a:t>
            </a:r>
            <a:endParaRPr/>
          </a:p>
          <a:p>
            <a:pPr indent="0" lvl="0" marL="0" marR="45720" rtl="0" algn="r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Elisa Pozzobon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Scaffolding</a:t>
            </a:r>
            <a:endParaRPr/>
          </a:p>
        </p:txBody>
      </p:sp>
      <p:sp>
        <p:nvSpPr>
          <p:cNvPr id="165" name="Google Shape;165;p5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Teacher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Mother language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chunk of information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call back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link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acronyms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Time</a:t>
            </a:r>
            <a:endParaRPr/>
          </a:p>
        </p:txBody>
      </p:sp>
      <p:sp>
        <p:nvSpPr>
          <p:cNvPr id="171" name="Google Shape;171;p6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it-IT" sz="4000">
                <a:latin typeface="Calibri"/>
                <a:ea typeface="Calibri"/>
                <a:cs typeface="Calibri"/>
                <a:sym typeface="Calibri"/>
              </a:rPr>
              <a:t>TTT teacher talking time 	↓</a:t>
            </a:r>
            <a:endParaRPr/>
          </a:p>
          <a:p>
            <a:pPr indent="-274320" lvl="0" marL="274320" rtl="0" algn="l">
              <a:spcBef>
                <a:spcPts val="800"/>
              </a:spcBef>
              <a:spcAft>
                <a:spcPts val="0"/>
              </a:spcAft>
              <a:buSzPts val="3800"/>
              <a:buNone/>
            </a:pPr>
            <a:r>
              <a:rPr lang="it-IT" sz="4000">
                <a:latin typeface="Calibri"/>
                <a:ea typeface="Calibri"/>
                <a:cs typeface="Calibri"/>
                <a:sym typeface="Calibri"/>
              </a:rPr>
              <a:t>STT student talking time 	↑</a:t>
            </a:r>
            <a:endParaRPr sz="4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Rules and norms</a:t>
            </a:r>
            <a:endParaRPr/>
          </a:p>
        </p:txBody>
      </p:sp>
      <p:sp>
        <p:nvSpPr>
          <p:cNvPr id="177" name="Google Shape;177;p7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rPr lang="it-IT"/>
              <a:t>Concordare alcune modalità, ruoli, tempi con la classe è preferibile </a:t>
            </a:r>
            <a:r>
              <a:rPr lang="it-IT"/>
              <a:t>perché</a:t>
            </a:r>
            <a:r>
              <a:rPr lang="it-IT"/>
              <a:t> </a:t>
            </a:r>
            <a:r>
              <a:rPr b="1" lang="it-IT"/>
              <a:t>responsabilizza e coinvolge</a:t>
            </a:r>
            <a:r>
              <a:rPr lang="it-IT"/>
              <a:t> maggiormente ognuno durante la lezione.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6c58cbe0f_0_1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 scuola possiamo…</a:t>
            </a:r>
            <a:endParaRPr/>
          </a:p>
        </p:txBody>
      </p:sp>
      <p:sp>
        <p:nvSpPr>
          <p:cNvPr id="183" name="Google Shape;183;g3b6c58cbe0f_0_15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Condividere con i colleghi con testimonianza diretta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Proporre ai colleghi le attività sperimentate durante l’esperienza Erasmus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Utilizzare nella didattica in classe quanto appreso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Migliorare facendo esperienza (gestione tempi e tipologia attività)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b6c58cbe0f_0_20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LLL non solo CLIL</a:t>
            </a:r>
            <a:endParaRPr/>
          </a:p>
        </p:txBody>
      </p:sp>
      <p:sp>
        <p:nvSpPr>
          <p:cNvPr id="189" name="Google Shape;189;g3b6c58cbe0f_0_20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Ritenendo fondamentale LLL: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Life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Long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Learning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attraverso il CLIL possiamo </a:t>
            </a:r>
            <a:r>
              <a:rPr b="1" lang="it-IT"/>
              <a:t>migliorare ed ampliare la didattica</a:t>
            </a:r>
            <a:r>
              <a:rPr lang="it-IT"/>
              <a:t>, soprattutto proponendo la CONDIVISIONE di esperienze e la reciproca osservazione durante le attività in classe.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>
            <p:ph type="title"/>
          </p:nvPr>
        </p:nvSpPr>
        <p:spPr>
          <a:xfrm>
            <a:off x="457200" y="704088"/>
            <a:ext cx="8229600" cy="20105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CLIL</a:t>
            </a:r>
            <a:br>
              <a:rPr lang="it-IT"/>
            </a:br>
            <a:r>
              <a:rPr i="1" lang="it-IT"/>
              <a:t> </a:t>
            </a:r>
            <a:r>
              <a:rPr i="1" lang="it-IT" sz="3600"/>
              <a:t>Content and Language Integrated Learning</a:t>
            </a:r>
            <a:endParaRPr sz="3600"/>
          </a:p>
        </p:txBody>
      </p:sp>
      <p:sp>
        <p:nvSpPr>
          <p:cNvPr id="117" name="Google Shape;117;p2"/>
          <p:cNvSpPr txBox="1"/>
          <p:nvPr>
            <p:ph idx="1" type="body"/>
          </p:nvPr>
        </p:nvSpPr>
        <p:spPr>
          <a:xfrm>
            <a:off x="1067850" y="3357550"/>
            <a:ext cx="6999000" cy="29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rPr lang="it-IT"/>
              <a:t>   E’ un approccio metodologico rivolto all’apprendimento integrato di competenze linguistico-comunicative e disciplinari in lingua straniera.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The 4 Cs</a:t>
            </a:r>
            <a:endParaRPr/>
          </a:p>
        </p:txBody>
      </p:sp>
      <p:pic>
        <p:nvPicPr>
          <p:cNvPr id="123" name="Google Shape;123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0238" y="1935163"/>
            <a:ext cx="5123524" cy="4389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it-IT"/>
              <a:t>CLIL</a:t>
            </a:r>
            <a:endParaRPr/>
          </a:p>
        </p:txBody>
      </p:sp>
      <p:sp>
        <p:nvSpPr>
          <p:cNvPr id="129" name="Google Shape;129;p4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rPr b="1" lang="it-IT"/>
              <a:t>Hard CLIL</a:t>
            </a:r>
            <a:r>
              <a:rPr lang="it-IT"/>
              <a:t>: Involves teaching subjects entirely in a 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foreign language, focusing on subject-related objectives. 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It is typically taught by subject teachers</a:t>
            </a:r>
            <a:endParaRPr u="sng">
              <a:solidFill>
                <a:schemeClr val="hlink"/>
              </a:solidFill>
              <a:hlinkClick r:id="rId3"/>
            </a:endParaRPr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 u="sng">
              <a:solidFill>
                <a:schemeClr val="hlink"/>
              </a:solidFill>
              <a:hlinkClick r:id="rId4"/>
            </a:endParaRPr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b="1" lang="it-IT"/>
              <a:t>Soft CLIL</a:t>
            </a:r>
            <a:r>
              <a:rPr lang="it-IT"/>
              <a:t>: Involves integrating language learning with 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subject content, where language teachers may also 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teach subject matter. 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it-IT"/>
              <a:t>It focuses on both subject and linguistic objectives. </a:t>
            </a:r>
            <a:endParaRPr u="sng">
              <a:solidFill>
                <a:schemeClr val="hlink"/>
              </a:solidFill>
              <a:hlinkClick r:id="rId5"/>
            </a:endParaRPr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 u="sng">
              <a:solidFill>
                <a:schemeClr val="hlink"/>
              </a:solidFill>
              <a:hlinkClick r:id="rId6"/>
            </a:endParaRPr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b6c58cbe0f_0_0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Some skills …to plan a CLIL lesson</a:t>
            </a:r>
            <a:endParaRPr/>
          </a:p>
        </p:txBody>
      </p:sp>
      <p:sp>
        <p:nvSpPr>
          <p:cNvPr id="135" name="Google Shape;135;g3b6c58cbe0f_0_0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7185" lvl="0" marL="457200" rtl="0" algn="l">
              <a:spcBef>
                <a:spcPts val="36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lesson plan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ice breaking activity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personal work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work in group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sum up</a:t>
            </a:r>
            <a:endParaRPr/>
          </a:p>
          <a:p>
            <a:pPr indent="-337185" lvl="0" marL="457200" rtl="0" algn="l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it-IT"/>
              <a:t>one glow and one grow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b6c58cbe0f_0_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Lesson plan</a:t>
            </a:r>
            <a:endParaRPr/>
          </a:p>
        </p:txBody>
      </p:sp>
      <p:sp>
        <p:nvSpPr>
          <p:cNvPr id="141" name="Google Shape;141;g3b6c58cbe0f_0_5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TEMPI: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Stabilire accuratamente la durata delle singole attività che si vogliono proporre, ad esempio: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INTRODURRE una lezione con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it-IT"/>
              <a:t>ice breaking activity </a:t>
            </a:r>
            <a:r>
              <a:rPr lang="it-IT"/>
              <a:t>- 10 minuti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o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it-IT"/>
              <a:t>retrieval - </a:t>
            </a:r>
            <a:r>
              <a:rPr lang="it-IT"/>
              <a:t>5 minuti per personale ripasso della “precedente puntata” + 5 minuti per condivisione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6c58cbe0f_0_10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Il cuore della lezione</a:t>
            </a:r>
            <a:endParaRPr/>
          </a:p>
        </p:txBody>
      </p:sp>
      <p:sp>
        <p:nvSpPr>
          <p:cNvPr id="147" name="Google Shape;147;g3b6c58cbe0f_0_10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Per motivare l’</a:t>
            </a:r>
            <a:r>
              <a:rPr b="1" lang="it-IT"/>
              <a:t>ascolto</a:t>
            </a:r>
            <a:r>
              <a:rPr lang="it-IT"/>
              <a:t> reciproco comunicare agli studenti che quanto trattato sarà utile per svolgere l’attività/prova conclusiva della lezione stessa.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Assegnare lo studio di un limitato contenuto allo studente (o piccolo gruppo e ruoli assegnati) - 10 minuti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Reciproca </a:t>
            </a:r>
            <a:r>
              <a:rPr b="1" lang="it-IT"/>
              <a:t>condivisione</a:t>
            </a:r>
            <a:r>
              <a:rPr lang="it-IT"/>
              <a:t> dei contenuti tra gruppi - 10 minuti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Verifica immediata degli apprendimenti utilizzando semplici strumenti (quiz …)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b6c58cbe0f_0_30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Some tools:</a:t>
            </a:r>
            <a:endParaRPr/>
          </a:p>
        </p:txBody>
      </p:sp>
      <p:sp>
        <p:nvSpPr>
          <p:cNvPr id="153" name="Google Shape;153;g3b6c58cbe0f_0_30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KWL Table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Acronyms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Three truths and a lie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Pushed Output theory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b6c58cbe0f_0_2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anchorCtr="0" anchor="b" bIns="0" lIns="0" spcFirstLastPara="1" rIns="0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Come concludere ponendo le premesse per la lezione successiva</a:t>
            </a:r>
            <a:endParaRPr/>
          </a:p>
        </p:txBody>
      </p:sp>
      <p:sp>
        <p:nvSpPr>
          <p:cNvPr id="159" name="Google Shape;159;g3b6c58cbe0f_0_25"/>
          <p:cNvSpPr txBox="1"/>
          <p:nvPr>
            <p:ph idx="1" type="body"/>
          </p:nvPr>
        </p:nvSpPr>
        <p:spPr>
          <a:xfrm>
            <a:off x="457200" y="1935480"/>
            <a:ext cx="8229600" cy="438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it-IT"/>
              <a:t>Coinvolgere</a:t>
            </a:r>
            <a:r>
              <a:rPr lang="it-IT"/>
              <a:t> gli studenti nella </a:t>
            </a:r>
            <a:r>
              <a:rPr b="1" lang="it-IT"/>
              <a:t>sintesi</a:t>
            </a:r>
            <a:r>
              <a:rPr lang="it-IT"/>
              <a:t> conclusiva della lezione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Metavalutazione: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Condividere ciò che personalmente si ritiene essere un punto di forza-una certezza in merito agli argomenti trattati (</a:t>
            </a:r>
            <a:r>
              <a:rPr b="1" lang="it-IT"/>
              <a:t>one glow</a:t>
            </a:r>
            <a:r>
              <a:rPr lang="it-IT"/>
              <a:t>)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Condividere ciò che si ritiene essere un aspetto da sviluppare (</a:t>
            </a:r>
            <a:r>
              <a:rPr b="1" lang="it-IT"/>
              <a:t>one grow</a:t>
            </a:r>
            <a:r>
              <a:rPr lang="it-IT"/>
              <a:t>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quinozio">
  <a:themeElements>
    <a:clrScheme name="Equinozi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quinozio">
  <a:themeElements>
    <a:clrScheme name="Equinozi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2026-01-12T11:19:58Z</dcterms:created>
  <dc:creator>MIRELLA DISTEFANO</dc:creator>
</cp:coreProperties>
</file>